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58" r:id="rId3"/>
    <p:sldId id="257" r:id="rId4"/>
    <p:sldId id="260" r:id="rId5"/>
    <p:sldId id="28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893FF"/>
    <a:srgbClr val="50B6CF"/>
    <a:srgbClr val="E6F9FF"/>
    <a:srgbClr val="FF9100"/>
    <a:srgbClr val="9CE0F6"/>
    <a:srgbClr val="F385E3"/>
    <a:srgbClr val="C416BC"/>
    <a:srgbClr val="B9EBFF"/>
    <a:srgbClr val="E433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70465" autoAdjust="0"/>
  </p:normalViewPr>
  <p:slideViewPr>
    <p:cSldViewPr snapToGrid="0">
      <p:cViewPr varScale="1">
        <p:scale>
          <a:sx n="81" d="100"/>
          <a:sy n="81" d="100"/>
        </p:scale>
        <p:origin x="85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2CE5FC-14B4-4338-A2C9-7D679BEDE1E4}" type="datetimeFigureOut">
              <a:rPr lang="en-ID" smtClean="0"/>
              <a:t>22/09/2022</a:t>
            </a:fld>
            <a:endParaRPr lang="en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01EF62-1CE8-4EE6-9B2D-5DADF6F56453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4878254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01EF62-1CE8-4EE6-9B2D-5DADF6F56453}" type="slidenum">
              <a:rPr lang="en-ID" smtClean="0"/>
              <a:t>2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663173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01EF62-1CE8-4EE6-9B2D-5DADF6F56453}" type="slidenum">
              <a:rPr lang="en-ID" smtClean="0"/>
              <a:t>3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0410836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Source: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Apa Itu Revolusi Industri 4.0?</a:t>
            </a:r>
          </a:p>
          <a:p>
            <a:endParaRPr lang="en-ID" dirty="0"/>
          </a:p>
          <a:p>
            <a:r>
              <a:rPr lang="en-ID" dirty="0"/>
              <a:t>YC : CNBC Indonesia</a:t>
            </a:r>
          </a:p>
          <a:p>
            <a:r>
              <a:rPr lang="en-ID" dirty="0"/>
              <a:t>https://www.youtube.com/watch?v=XENMOfD-mLs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01EF62-1CE8-4EE6-9B2D-5DADF6F56453}" type="slidenum">
              <a:rPr lang="en-ID" smtClean="0"/>
              <a:t>4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3538465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01EF62-1CE8-4EE6-9B2D-5DADF6F56453}" type="slidenum">
              <a:rPr lang="en-ID" smtClean="0"/>
              <a:t>5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240326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3CB39-CD9C-4921-9541-8410F6578E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EA8771-D43A-45DA-9329-AC9ECBCB52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CDEAEA-C97C-4DFB-8F98-6F2411335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E41C9-99CC-498D-9E5F-C7B0346CD311}" type="datetimeFigureOut">
              <a:rPr lang="en-ID" smtClean="0"/>
              <a:t>22/09/2022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EB14DE-6EB6-4973-B46D-E1C0FC655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625B43-7619-447A-B580-B9A1ED256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26091-1ECE-4F5C-8585-B7F92AB590E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3869759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C0B5A-B80B-4F33-8385-7DE9D581A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218F46-2437-4586-95E0-90C1760BA9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0417E1-DDB0-44EC-9AA9-2363336A83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E41C9-99CC-498D-9E5F-C7B0346CD311}" type="datetimeFigureOut">
              <a:rPr lang="en-ID" smtClean="0"/>
              <a:t>22/09/2022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7E06CA-4FF1-41C6-89A3-C6ADFBD16C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DE45AE-AF67-4B21-B0CA-B4C86112B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26091-1ECE-4F5C-8585-B7F92AB590E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200375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3F3AAEA-470A-4CCA-BD55-E524741AB5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751160-E839-475F-9965-852F91C299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5E9AA7-255D-4775-991D-C430F810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E41C9-99CC-498D-9E5F-C7B0346CD311}" type="datetimeFigureOut">
              <a:rPr lang="en-ID" smtClean="0"/>
              <a:t>22/09/2022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C3703A-AAEC-4F71-B58A-EFF8FF5FE9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5337C3-C03C-403F-B4A1-735177565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26091-1ECE-4F5C-8585-B7F92AB590E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261288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94D6D-0CAC-4F0C-BC02-D630B388ED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E6B344-D11C-471F-B7A4-68BE1269FE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29C885-9C3A-4A03-92F8-12ACD533F4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E41C9-99CC-498D-9E5F-C7B0346CD311}" type="datetimeFigureOut">
              <a:rPr lang="en-ID" smtClean="0"/>
              <a:t>22/09/2022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CD00B9-DB6D-411C-B4D9-68745A122D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9E1438-4703-4C4B-A45A-834166048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26091-1ECE-4F5C-8585-B7F92AB590E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2754641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71146-86F1-44F8-AA5F-6E2C106DBE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C93917-6E4E-4595-B3C8-7BC75D05A5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2B449C-21B6-4F16-96A8-EFF268D8D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E41C9-99CC-498D-9E5F-C7B0346CD311}" type="datetimeFigureOut">
              <a:rPr lang="en-ID" smtClean="0"/>
              <a:t>22/09/2022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AEAF1F-BB9E-4D99-9B6F-F42DC5658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1ADFEF-DCB4-4698-80D6-82B49A7D8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26091-1ECE-4F5C-8585-B7F92AB590E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2888056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92E80-9DE0-4345-8067-00C649F9F4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3D6132-E154-4DCC-914A-ACB0ACF994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FFDDCC-2AA0-4F41-87C8-111C62E9C1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63B348-69E4-46C8-BA82-0E9D49D5D1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E41C9-99CC-498D-9E5F-C7B0346CD311}" type="datetimeFigureOut">
              <a:rPr lang="en-ID" smtClean="0"/>
              <a:t>22/09/2022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83C44A-B64E-4E55-BE95-C8467F9829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8C2B41-F179-48ED-9B62-7B1D403FC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26091-1ECE-4F5C-8585-B7F92AB590E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968781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23212-CBDC-4E00-B905-11D32B7D59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0932DB-3ECB-45D1-B5E1-53866F0BD6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6747C1-707D-47CD-9FAE-05F1B63931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7778A5-E5A6-48B1-927E-D87F256D87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3D0014-F082-4892-BB16-B489E72DC4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8D3A9B2-05CC-445E-B219-F0E39C8CC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E41C9-99CC-498D-9E5F-C7B0346CD311}" type="datetimeFigureOut">
              <a:rPr lang="en-ID" smtClean="0"/>
              <a:t>22/09/2022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110C7B-16D4-43EF-AB7B-B6AE65638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B173F6B-D2F5-43AC-8700-1C2276D37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26091-1ECE-4F5C-8585-B7F92AB590E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6152285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56404-E2EC-4927-A9C6-271C066E0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40B5ED-2097-47E6-AF2C-12B99A6A15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E41C9-99CC-498D-9E5F-C7B0346CD311}" type="datetimeFigureOut">
              <a:rPr lang="en-ID" smtClean="0"/>
              <a:t>22/09/2022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ED363F-91BE-494E-B283-A7BF62D2D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5A5220-7A1F-41A1-BD08-7F9C51C3B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26091-1ECE-4F5C-8585-B7F92AB590E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8838020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005718-FEC1-4B90-9320-076E9D3FE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E41C9-99CC-498D-9E5F-C7B0346CD311}" type="datetimeFigureOut">
              <a:rPr lang="en-ID" smtClean="0"/>
              <a:t>22/09/2022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57438A-FC50-4B0D-90E4-A35D27A4A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798B2E-3D70-4239-9187-1B559683B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26091-1ECE-4F5C-8585-B7F92AB590E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6278977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789AD-4B97-4260-BC4B-71941B5F14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717A9A-5E4E-472A-BDD3-00210BDAFC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3FD029-57A6-4EB9-A552-F34348564C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D0C839-EBFF-4DC8-AE8A-C94AE0A6BC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E41C9-99CC-498D-9E5F-C7B0346CD311}" type="datetimeFigureOut">
              <a:rPr lang="en-ID" smtClean="0"/>
              <a:t>22/09/2022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D83233-0B46-48E4-BE6F-7159172B86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5CEABB-7C78-49E3-80AD-28AAF70512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26091-1ECE-4F5C-8585-B7F92AB590E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0840892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740590-F1AF-4FA1-955A-2AA99E8EC0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0BB361-1DE7-4464-97F9-FBF3CDE9A1C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BBA3DC-CEFE-4EA5-8059-E72D24644B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40AD79-DDFF-4177-85E2-339DF2BCF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E41C9-99CC-498D-9E5F-C7B0346CD311}" type="datetimeFigureOut">
              <a:rPr lang="en-ID" smtClean="0"/>
              <a:t>22/09/2022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F2C632-18AE-42CE-8501-691AFE07F9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9FA085-B477-4695-909A-D5416F21A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26091-1ECE-4F5C-8585-B7F92AB590E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8056721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F9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E893665-33F7-4DF5-8F1A-1093A309B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1067AE-BE2C-4298-B76E-FA5FF47481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5E858D-BACA-48AF-81C3-448229CB6D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1E41C9-99CC-498D-9E5F-C7B0346CD311}" type="datetimeFigureOut">
              <a:rPr lang="en-ID" smtClean="0"/>
              <a:t>22/09/2022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D5D127-2617-49BD-ACAE-DAE0C2FAAA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10092D-5863-4DE9-BDBD-8C5027643C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026091-1ECE-4F5C-8585-B7F92AB590E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9324557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jokoeliyanto@gmail.com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1579A1B-7441-40CA-89A3-5F7358CD15F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25"/>
          <a:stretch/>
        </p:blipFill>
        <p:spPr>
          <a:xfrm>
            <a:off x="712609" y="1004532"/>
            <a:ext cx="2683734" cy="291484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4CAAD8D-B11F-4DDF-9B83-257CCAB0E37F}"/>
              </a:ext>
            </a:extLst>
          </p:cNvPr>
          <p:cNvSpPr/>
          <p:nvPr/>
        </p:nvSpPr>
        <p:spPr>
          <a:xfrm>
            <a:off x="0" y="3864319"/>
            <a:ext cx="12192000" cy="131332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B0406D-F63F-4EBC-999D-41AB9B5B396D}"/>
              </a:ext>
            </a:extLst>
          </p:cNvPr>
          <p:cNvSpPr txBox="1"/>
          <p:nvPr/>
        </p:nvSpPr>
        <p:spPr>
          <a:xfrm>
            <a:off x="1023917" y="4018698"/>
            <a:ext cx="64694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Joko Eliyanto</a:t>
            </a:r>
            <a:r>
              <a:rPr lang="en-US" sz="3200" b="1" dirty="0">
                <a:solidFill>
                  <a:schemeClr val="accent5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3200" b="1" dirty="0" err="1">
                <a:solidFill>
                  <a:schemeClr val="accent5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S.Si</a:t>
            </a:r>
            <a:r>
              <a:rPr lang="en-US" sz="3200" b="1" dirty="0">
                <a:solidFill>
                  <a:schemeClr val="accent5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., </a:t>
            </a:r>
            <a:r>
              <a:rPr lang="en-US" sz="3200" b="1" dirty="0" err="1">
                <a:solidFill>
                  <a:schemeClr val="accent5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M.Pd</a:t>
            </a:r>
            <a:endParaRPr lang="en-ID" sz="3200" b="1" dirty="0">
              <a:solidFill>
                <a:schemeClr val="accent5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85044C6-FC5D-411B-9F58-F4B886D64A4E}"/>
              </a:ext>
            </a:extLst>
          </p:cNvPr>
          <p:cNvGrpSpPr/>
          <p:nvPr/>
        </p:nvGrpSpPr>
        <p:grpSpPr>
          <a:xfrm>
            <a:off x="7717211" y="334495"/>
            <a:ext cx="4274205" cy="822651"/>
            <a:chOff x="7736542" y="233082"/>
            <a:chExt cx="4285130" cy="824753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0526D36F-C27A-4E1E-9F33-D3E83790C107}"/>
                </a:ext>
              </a:extLst>
            </p:cNvPr>
            <p:cNvSpPr/>
            <p:nvPr/>
          </p:nvSpPr>
          <p:spPr>
            <a:xfrm>
              <a:off x="7736542" y="233082"/>
              <a:ext cx="4285130" cy="824753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70998F9D-985C-4550-87F8-983CA53B75F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00230" y="367062"/>
              <a:ext cx="540000" cy="542918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FADCA21-2C37-4092-AE80-E0C28500A70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37361" y="372211"/>
              <a:ext cx="540000" cy="53262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3C2875DF-1FB4-47C2-AFF0-2B64C954D81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86215" y="319921"/>
              <a:ext cx="648000" cy="637200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4C0BC5DA-E9B3-44E2-9C1F-F02870D1648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98926" y="320691"/>
              <a:ext cx="540000" cy="635661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B5E10A59-D071-43A1-9F1B-D40508F0D30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14321" y="325180"/>
              <a:ext cx="940023" cy="626682"/>
            </a:xfrm>
            <a:prstGeom prst="rect">
              <a:avLst/>
            </a:prstGeom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98CF46FF-02B7-49B7-9389-D563836324D4}"/>
              </a:ext>
            </a:extLst>
          </p:cNvPr>
          <p:cNvSpPr txBox="1"/>
          <p:nvPr/>
        </p:nvSpPr>
        <p:spPr>
          <a:xfrm>
            <a:off x="1023916" y="4603473"/>
            <a:ext cx="3784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Data Scientist</a:t>
            </a:r>
            <a:endParaRPr lang="en-ID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4140748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B2BC2D11-F2E8-45A0-8327-FD1D765B0DF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000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19B1CC0B-1357-4377-A002-96AA5C438E9B}"/>
              </a:ext>
            </a:extLst>
          </p:cNvPr>
          <p:cNvSpPr/>
          <p:nvPr/>
        </p:nvSpPr>
        <p:spPr>
          <a:xfrm>
            <a:off x="0" y="5063727"/>
            <a:ext cx="12192000" cy="151520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2471E20-2C6F-41C6-B30E-897E0E604723}"/>
              </a:ext>
            </a:extLst>
          </p:cNvPr>
          <p:cNvSpPr/>
          <p:nvPr/>
        </p:nvSpPr>
        <p:spPr>
          <a:xfrm>
            <a:off x="209797" y="5337189"/>
            <a:ext cx="6096000" cy="968278"/>
          </a:xfrm>
          <a:prstGeom prst="rect">
            <a:avLst/>
          </a:prstGeom>
        </p:spPr>
        <p:txBody>
          <a:bodyPr>
            <a:spAutoFit/>
          </a:bodyPr>
          <a:lstStyle/>
          <a:p>
            <a:pPr marR="89535">
              <a:lnSpc>
                <a:spcPct val="107000"/>
              </a:lnSpc>
            </a:pPr>
            <a:r>
              <a:rPr lang="id-ID" b="1" dirty="0">
                <a:solidFill>
                  <a:schemeClr val="bg1"/>
                </a:solidFill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Dlingo, </a:t>
            </a:r>
            <a:r>
              <a:rPr lang="en-US" b="1" dirty="0">
                <a:solidFill>
                  <a:schemeClr val="bg1"/>
                </a:solidFill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Bantul, </a:t>
            </a:r>
            <a:r>
              <a:rPr lang="id-ID" b="1" dirty="0">
                <a:solidFill>
                  <a:schemeClr val="bg1"/>
                </a:solidFill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D.I. Yogyakarta</a:t>
            </a:r>
            <a:endParaRPr lang="en-US" b="1" u="sng" dirty="0">
              <a:solidFill>
                <a:schemeClr val="bg1"/>
              </a:solidFill>
              <a:latin typeface="Calibri Light" panose="020F0302020204030204" pitchFamily="34" charset="0"/>
              <a:ea typeface="Calibri" panose="020F0502020204030204" pitchFamily="34" charset="0"/>
              <a:cs typeface="Times New Roman" panose="02020603050405020304" pitchFamily="18" charset="0"/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R="89535">
              <a:lnSpc>
                <a:spcPct val="107000"/>
              </a:lnSpc>
              <a:spcAft>
                <a:spcPts val="0"/>
              </a:spcAft>
            </a:pPr>
            <a:r>
              <a:rPr lang="id-ID" u="sng" dirty="0">
                <a:solidFill>
                  <a:schemeClr val="bg1"/>
                </a:solidFill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jokoeliyanto@gmail.com</a:t>
            </a:r>
            <a:endParaRPr lang="en-ID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89535">
              <a:lnSpc>
                <a:spcPct val="107000"/>
              </a:lnSpc>
              <a:spcAft>
                <a:spcPts val="0"/>
              </a:spcAft>
            </a:pPr>
            <a:r>
              <a:rPr lang="en-ID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https://www.linkedin.com/in/joko-eliyanto-23a1b6143/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DB4A291-BB46-41F8-A2BC-6B1884A14DDE}"/>
              </a:ext>
            </a:extLst>
          </p:cNvPr>
          <p:cNvSpPr txBox="1"/>
          <p:nvPr/>
        </p:nvSpPr>
        <p:spPr>
          <a:xfrm>
            <a:off x="209797" y="279070"/>
            <a:ext cx="3142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Picture : Little Tokyo Yogyakarta</a:t>
            </a:r>
            <a:endParaRPr lang="en-ID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9752775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D1088EB9-7171-43E7-8C28-D6024BDCB99A}"/>
              </a:ext>
            </a:extLst>
          </p:cNvPr>
          <p:cNvGrpSpPr/>
          <p:nvPr/>
        </p:nvGrpSpPr>
        <p:grpSpPr>
          <a:xfrm>
            <a:off x="9592235" y="134470"/>
            <a:ext cx="2456331" cy="472767"/>
            <a:chOff x="7736542" y="233082"/>
            <a:chExt cx="4285130" cy="824753"/>
          </a:xfrm>
        </p:grpSpPr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09DC73A8-AEBE-41FB-9B39-9BB633511467}"/>
                </a:ext>
              </a:extLst>
            </p:cNvPr>
            <p:cNvSpPr/>
            <p:nvPr/>
          </p:nvSpPr>
          <p:spPr>
            <a:xfrm>
              <a:off x="7736542" y="233082"/>
              <a:ext cx="4285130" cy="824753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D226606B-095B-4737-80F4-C56880A27C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00230" y="367062"/>
              <a:ext cx="540000" cy="542918"/>
            </a:xfrm>
            <a:prstGeom prst="rect">
              <a:avLst/>
            </a:prstGeom>
          </p:spPr>
        </p:pic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900BA072-7B25-45B3-92EB-01338B9FDA6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37361" y="372211"/>
              <a:ext cx="540000" cy="532620"/>
            </a:xfrm>
            <a:prstGeom prst="rect">
              <a:avLst/>
            </a:prstGeom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83E7CEE8-F3F8-474E-BE00-0A6B8198E4D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86215" y="319921"/>
              <a:ext cx="648000" cy="637200"/>
            </a:xfrm>
            <a:prstGeom prst="rect">
              <a:avLst/>
            </a:prstGeom>
          </p:spPr>
        </p:pic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D2ACC364-FCDA-488C-A136-B2C31166DBC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98926" y="320691"/>
              <a:ext cx="540000" cy="635661"/>
            </a:xfrm>
            <a:prstGeom prst="rect">
              <a:avLst/>
            </a:prstGeom>
          </p:spPr>
        </p:pic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A00821B2-F737-4BB3-A672-273EA4ECF68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14321" y="325180"/>
              <a:ext cx="940023" cy="626682"/>
            </a:xfrm>
            <a:prstGeom prst="rect">
              <a:avLst/>
            </a:prstGeom>
          </p:spPr>
        </p:pic>
      </p:grpSp>
      <p:pic>
        <p:nvPicPr>
          <p:cNvPr id="5122" name="Picture 2">
            <a:extLst>
              <a:ext uri="{FF2B5EF4-FFF2-40B4-BE49-F238E27FC236}">
                <a16:creationId xmlns:a16="http://schemas.microsoft.com/office/drawing/2014/main" id="{69F4DC29-3CA9-4089-B241-5DC2C5C85E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939971"/>
            <a:ext cx="1448789" cy="1448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5F1C0FD-7CD4-4E9E-A267-507DC533A1C8}"/>
              </a:ext>
            </a:extLst>
          </p:cNvPr>
          <p:cNvSpPr/>
          <p:nvPr/>
        </p:nvSpPr>
        <p:spPr>
          <a:xfrm>
            <a:off x="5965373" y="2483987"/>
            <a:ext cx="5432297" cy="32748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marR="2054860" algn="just">
              <a:lnSpc>
                <a:spcPct val="107000"/>
              </a:lnSpc>
              <a:spcAft>
                <a:spcPts val="0"/>
              </a:spcAft>
            </a:pPr>
            <a:r>
              <a:rPr lang="id-ID" sz="1400" dirty="0"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D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89535" algn="just">
              <a:lnSpc>
                <a:spcPct val="107000"/>
              </a:lnSpc>
              <a:spcAft>
                <a:spcPts val="0"/>
              </a:spcAft>
            </a:pPr>
            <a:r>
              <a:rPr lang="id-ID" dirty="0">
                <a:solidFill>
                  <a:srgbClr val="4893FF"/>
                </a:solidFill>
                <a:latin typeface="Lato Black" panose="020F0A02020204030203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Teman Data Analitika</a:t>
            </a:r>
            <a:endParaRPr lang="en-ID" dirty="0">
              <a:solidFill>
                <a:srgbClr val="4893FF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89535" algn="just">
              <a:lnSpc>
                <a:spcPct val="107000"/>
              </a:lnSpc>
              <a:spcAft>
                <a:spcPts val="0"/>
              </a:spcAft>
            </a:pPr>
            <a:r>
              <a:rPr lang="id-ID" b="1" dirty="0">
                <a:solidFill>
                  <a:srgbClr val="4893FF"/>
                </a:solidFill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Data Scientist</a:t>
            </a:r>
            <a:endParaRPr lang="en-US" b="1" dirty="0">
              <a:solidFill>
                <a:srgbClr val="4893FF"/>
              </a:solidFill>
              <a:latin typeface="Calibri Light" panose="020F03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89535" algn="just">
              <a:lnSpc>
                <a:spcPct val="107000"/>
              </a:lnSpc>
              <a:spcAft>
                <a:spcPts val="0"/>
              </a:spcAft>
            </a:pPr>
            <a:endParaRPr lang="en-US" dirty="0">
              <a:solidFill>
                <a:srgbClr val="4893FF"/>
              </a:solidFill>
              <a:latin typeface="Lato Black" panose="020F0A02020204030203" pitchFamily="34" charset="0"/>
              <a:ea typeface="Calibri" panose="020F0502020204030204" pitchFamily="34" charset="0"/>
              <a:cs typeface="Calibri Light" panose="020F0302020204030204" pitchFamily="34" charset="0"/>
            </a:endParaRPr>
          </a:p>
          <a:p>
            <a:pPr marR="89535" algn="just">
              <a:lnSpc>
                <a:spcPct val="107000"/>
              </a:lnSpc>
              <a:spcAft>
                <a:spcPts val="0"/>
              </a:spcAft>
            </a:pPr>
            <a:r>
              <a:rPr lang="id-ID" dirty="0">
                <a:solidFill>
                  <a:srgbClr val="4893FF"/>
                </a:solidFill>
                <a:latin typeface="Lato Black" panose="020F0A02020204030203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My Skill</a:t>
            </a:r>
            <a:endParaRPr lang="en-ID" sz="1400" dirty="0">
              <a:solidFill>
                <a:srgbClr val="4893FF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89535" algn="just">
              <a:lnSpc>
                <a:spcPct val="107000"/>
              </a:lnSpc>
              <a:spcAft>
                <a:spcPts val="0"/>
              </a:spcAft>
            </a:pPr>
            <a:r>
              <a:rPr lang="id-ID" sz="1400" b="1" dirty="0">
                <a:solidFill>
                  <a:srgbClr val="4893FF"/>
                </a:solidFill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Mentor of Intensive Bootcamp Data Science</a:t>
            </a:r>
            <a:endParaRPr lang="en-ID" sz="1400" dirty="0">
              <a:solidFill>
                <a:srgbClr val="4893FF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2054860" algn="just">
              <a:lnSpc>
                <a:spcPct val="107000"/>
              </a:lnSpc>
              <a:spcAft>
                <a:spcPts val="0"/>
              </a:spcAft>
            </a:pPr>
            <a:r>
              <a:rPr lang="id-ID" sz="1400" dirty="0"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400" b="1" dirty="0">
              <a:latin typeface="Calibri Light" panose="020F03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89535" algn="just">
              <a:lnSpc>
                <a:spcPct val="107000"/>
              </a:lnSpc>
              <a:spcAft>
                <a:spcPts val="0"/>
              </a:spcAft>
            </a:pPr>
            <a:r>
              <a:rPr lang="id-ID" dirty="0">
                <a:solidFill>
                  <a:srgbClr val="50B6CF"/>
                </a:solidFill>
                <a:latin typeface="Lato Black" panose="020F0A02020204030203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Ruang Guru</a:t>
            </a:r>
            <a:endParaRPr lang="en-ID" sz="1400" dirty="0">
              <a:solidFill>
                <a:srgbClr val="50B6CF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89535" algn="just">
              <a:lnSpc>
                <a:spcPct val="107000"/>
              </a:lnSpc>
              <a:spcAft>
                <a:spcPts val="0"/>
              </a:spcAft>
            </a:pPr>
            <a:r>
              <a:rPr lang="id-ID" sz="1400" b="1" dirty="0">
                <a:solidFill>
                  <a:srgbClr val="50B6CF"/>
                </a:solidFill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Instructor of Data, Business Analytics &amp; Operations CAMP </a:t>
            </a:r>
            <a:endParaRPr lang="en-ID" sz="1400" dirty="0">
              <a:solidFill>
                <a:srgbClr val="50B6CF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2054860" algn="just">
              <a:lnSpc>
                <a:spcPct val="107000"/>
              </a:lnSpc>
              <a:spcAft>
                <a:spcPts val="0"/>
              </a:spcAft>
            </a:pPr>
            <a:r>
              <a:rPr lang="id-ID" sz="1400" dirty="0">
                <a:solidFill>
                  <a:srgbClr val="50B6CF"/>
                </a:solidFill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D" sz="1400" dirty="0">
              <a:solidFill>
                <a:srgbClr val="50B6CF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89535" algn="just">
              <a:lnSpc>
                <a:spcPct val="107000"/>
              </a:lnSpc>
              <a:spcAft>
                <a:spcPts val="0"/>
              </a:spcAft>
            </a:pPr>
            <a:r>
              <a:rPr lang="id-ID" dirty="0">
                <a:solidFill>
                  <a:srgbClr val="50B6CF"/>
                </a:solidFill>
                <a:latin typeface="Lato Black" panose="020F0A02020204030203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Pusat Studi Data Science UAD</a:t>
            </a:r>
            <a:endParaRPr lang="en-ID" sz="1400" dirty="0">
              <a:solidFill>
                <a:srgbClr val="50B6CF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89535" algn="just">
              <a:lnSpc>
                <a:spcPct val="107000"/>
              </a:lnSpc>
              <a:spcAft>
                <a:spcPts val="0"/>
              </a:spcAft>
            </a:pPr>
            <a:r>
              <a:rPr lang="id-ID" sz="1400" b="1" dirty="0">
                <a:solidFill>
                  <a:srgbClr val="50B6CF"/>
                </a:solidFill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Instructor &amp; Researcher</a:t>
            </a:r>
            <a:endParaRPr lang="en-ID" sz="1400" dirty="0">
              <a:solidFill>
                <a:srgbClr val="50B6CF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72004BD-EEA3-4BF2-929C-5796EDC42016}"/>
              </a:ext>
            </a:extLst>
          </p:cNvPr>
          <p:cNvSpPr/>
          <p:nvPr/>
        </p:nvSpPr>
        <p:spPr>
          <a:xfrm>
            <a:off x="539598" y="2708816"/>
            <a:ext cx="5230554" cy="29787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89535" algn="r">
              <a:lnSpc>
                <a:spcPct val="107000"/>
              </a:lnSpc>
              <a:spcAft>
                <a:spcPts val="0"/>
              </a:spcAft>
            </a:pPr>
            <a:r>
              <a:rPr lang="id-ID" sz="1600" b="1" dirty="0">
                <a:solidFill>
                  <a:srgbClr val="4893FF"/>
                </a:solidFill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Master of Mathematics Education</a:t>
            </a:r>
            <a:endParaRPr lang="en-ID" sz="2000" dirty="0">
              <a:solidFill>
                <a:srgbClr val="4893FF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89535" algn="r">
              <a:lnSpc>
                <a:spcPct val="107000"/>
              </a:lnSpc>
              <a:spcAft>
                <a:spcPts val="0"/>
              </a:spcAft>
            </a:pPr>
            <a:r>
              <a:rPr lang="id-ID" sz="1600" dirty="0">
                <a:solidFill>
                  <a:srgbClr val="4893FF"/>
                </a:solidFill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2020 | Universitas Ahmad Dahlan </a:t>
            </a:r>
            <a:endParaRPr lang="en-ID" sz="2000" dirty="0">
              <a:solidFill>
                <a:srgbClr val="4893FF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89535" algn="r">
              <a:lnSpc>
                <a:spcPct val="107000"/>
              </a:lnSpc>
              <a:spcAft>
                <a:spcPts val="0"/>
              </a:spcAft>
            </a:pPr>
            <a:r>
              <a:rPr lang="id-ID" sz="1600" dirty="0">
                <a:solidFill>
                  <a:srgbClr val="4893FF"/>
                </a:solidFill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D" sz="2000" dirty="0">
              <a:solidFill>
                <a:srgbClr val="4893FF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89535" algn="r">
              <a:lnSpc>
                <a:spcPct val="107000"/>
              </a:lnSpc>
              <a:spcAft>
                <a:spcPts val="0"/>
              </a:spcAft>
            </a:pPr>
            <a:r>
              <a:rPr lang="id-ID" sz="1600" b="1" dirty="0">
                <a:solidFill>
                  <a:srgbClr val="4893FF"/>
                </a:solidFill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Bachelor of Science in Mathematics </a:t>
            </a:r>
            <a:endParaRPr lang="en-ID" sz="2000" dirty="0">
              <a:solidFill>
                <a:srgbClr val="4893FF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89535" algn="r">
              <a:lnSpc>
                <a:spcPct val="107000"/>
              </a:lnSpc>
              <a:spcAft>
                <a:spcPts val="0"/>
              </a:spcAft>
            </a:pPr>
            <a:r>
              <a:rPr lang="id-ID" sz="1600" dirty="0">
                <a:solidFill>
                  <a:srgbClr val="4893FF"/>
                </a:solidFill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2018 | Universitas Ahmad Dahlan</a:t>
            </a:r>
            <a:endParaRPr lang="en-ID" sz="2000" dirty="0">
              <a:solidFill>
                <a:srgbClr val="4893FF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89535" algn="r">
              <a:lnSpc>
                <a:spcPct val="107000"/>
              </a:lnSpc>
              <a:spcAft>
                <a:spcPts val="0"/>
              </a:spcAft>
            </a:pPr>
            <a:r>
              <a:rPr lang="id-ID" sz="1600" dirty="0">
                <a:solidFill>
                  <a:srgbClr val="4893FF"/>
                </a:solidFill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D" sz="2000" dirty="0">
              <a:solidFill>
                <a:srgbClr val="4893FF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89535" algn="r">
              <a:lnSpc>
                <a:spcPct val="107000"/>
              </a:lnSpc>
              <a:spcAft>
                <a:spcPts val="0"/>
              </a:spcAft>
            </a:pPr>
            <a:r>
              <a:rPr lang="id-ID" sz="1600" b="1" dirty="0">
                <a:solidFill>
                  <a:srgbClr val="4893FF"/>
                </a:solidFill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Bangkit Machine Learning Academy </a:t>
            </a:r>
            <a:endParaRPr lang="en-ID" sz="2000" dirty="0">
              <a:solidFill>
                <a:srgbClr val="4893FF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89535" algn="r">
              <a:lnSpc>
                <a:spcPct val="107000"/>
              </a:lnSpc>
              <a:spcAft>
                <a:spcPts val="0"/>
              </a:spcAft>
            </a:pPr>
            <a:r>
              <a:rPr lang="id-ID" sz="1600" dirty="0">
                <a:solidFill>
                  <a:srgbClr val="4893FF"/>
                </a:solidFill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2020 | Google</a:t>
            </a:r>
            <a:endParaRPr lang="en-ID" sz="2000" dirty="0">
              <a:solidFill>
                <a:srgbClr val="4893FF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89535" algn="r">
              <a:lnSpc>
                <a:spcPct val="107000"/>
              </a:lnSpc>
              <a:spcAft>
                <a:spcPts val="0"/>
              </a:spcAft>
            </a:pPr>
            <a:r>
              <a:rPr lang="id-ID" sz="1600" dirty="0">
                <a:solidFill>
                  <a:srgbClr val="4893FF"/>
                </a:solidFill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D" sz="2000" dirty="0">
              <a:solidFill>
                <a:srgbClr val="4893FF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89535" algn="r">
              <a:lnSpc>
                <a:spcPct val="107000"/>
              </a:lnSpc>
              <a:spcAft>
                <a:spcPts val="0"/>
              </a:spcAft>
            </a:pPr>
            <a:r>
              <a:rPr lang="id-ID" sz="1600" b="1" dirty="0">
                <a:solidFill>
                  <a:srgbClr val="4893FF"/>
                </a:solidFill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Tensorflow Developer Certificate</a:t>
            </a:r>
            <a:endParaRPr lang="en-ID" sz="2000" dirty="0">
              <a:solidFill>
                <a:srgbClr val="4893FF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89535" algn="r">
              <a:lnSpc>
                <a:spcPct val="107000"/>
              </a:lnSpc>
              <a:spcAft>
                <a:spcPts val="0"/>
              </a:spcAft>
            </a:pPr>
            <a:r>
              <a:rPr lang="id-ID" sz="1600" dirty="0">
                <a:solidFill>
                  <a:srgbClr val="4893FF"/>
                </a:solidFill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2020 | Tensorflow Google</a:t>
            </a:r>
            <a:endParaRPr lang="en-ID" sz="2000" dirty="0">
              <a:solidFill>
                <a:srgbClr val="4893FF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124" name="Picture 4">
            <a:extLst>
              <a:ext uri="{FF2B5EF4-FFF2-40B4-BE49-F238E27FC236}">
                <a16:creationId xmlns:a16="http://schemas.microsoft.com/office/drawing/2014/main" id="{13BD445E-12DD-45E0-8C8E-333AD05AD8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6984" y="1107577"/>
            <a:ext cx="1281183" cy="1281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78952BDD-3035-4D50-BDE5-014B747E39A9}"/>
              </a:ext>
            </a:extLst>
          </p:cNvPr>
          <p:cNvSpPr/>
          <p:nvPr/>
        </p:nvSpPr>
        <p:spPr>
          <a:xfrm>
            <a:off x="0" y="6549241"/>
            <a:ext cx="12192000" cy="30875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851873778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E1CD8462-25E8-425D-84D1-52A36EE0EEDD}"/>
              </a:ext>
            </a:extLst>
          </p:cNvPr>
          <p:cNvGrpSpPr/>
          <p:nvPr/>
        </p:nvGrpSpPr>
        <p:grpSpPr>
          <a:xfrm>
            <a:off x="9592235" y="134470"/>
            <a:ext cx="2456331" cy="472767"/>
            <a:chOff x="7736542" y="233082"/>
            <a:chExt cx="4285130" cy="824753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1CE6D5C8-D30D-476A-9680-86D5977D7821}"/>
                </a:ext>
              </a:extLst>
            </p:cNvPr>
            <p:cNvSpPr/>
            <p:nvPr/>
          </p:nvSpPr>
          <p:spPr>
            <a:xfrm>
              <a:off x="7736542" y="233082"/>
              <a:ext cx="4285130" cy="824753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60AADAEC-BD40-41CA-A5BF-525EA210420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00230" y="367062"/>
              <a:ext cx="540000" cy="542918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B943F123-0FAE-447C-A3FA-7D204C574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37361" y="372211"/>
              <a:ext cx="540000" cy="532620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CDE3ACCC-A8C7-476A-93F3-078AF7641F7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86215" y="319921"/>
              <a:ext cx="648000" cy="637200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8CADAD04-DD0D-4567-BB9F-0B8B5FCB2D0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98926" y="320691"/>
              <a:ext cx="540000" cy="635661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F5D10C45-6291-4F2B-AB2D-2C95185CA58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14321" y="325180"/>
              <a:ext cx="940023" cy="626682"/>
            </a:xfrm>
            <a:prstGeom prst="rect">
              <a:avLst/>
            </a:prstGeom>
          </p:spPr>
        </p:pic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6C50C8C7-7734-4D80-9DDD-8D9C3F216580}"/>
              </a:ext>
            </a:extLst>
          </p:cNvPr>
          <p:cNvSpPr/>
          <p:nvPr/>
        </p:nvSpPr>
        <p:spPr>
          <a:xfrm>
            <a:off x="646382" y="1479363"/>
            <a:ext cx="10899235" cy="41977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id-ID" sz="2400" dirty="0">
                <a:solidFill>
                  <a:srgbClr val="5B9BD5"/>
                </a:solidFill>
                <a:latin typeface="Lato Black" panose="020F0A0202020403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SPEAKER SESSION </a:t>
            </a:r>
            <a:endParaRPr lang="en-ID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id-ID" dirty="0">
                <a:latin typeface="Calibri Light" panose="020F0302020204030204" pitchFamily="34" charset="0"/>
                <a:ea typeface="Roboto" panose="02000000000000000000" pitchFamily="2" charset="0"/>
                <a:cs typeface="Times New Roman" panose="02020603050405020304" pitchFamily="18" charset="0"/>
              </a:rPr>
              <a:t>2022               	</a:t>
            </a:r>
            <a:r>
              <a:rPr lang="en-US" b="1" dirty="0">
                <a:latin typeface="Calibri Light" panose="020F0302020204030204" pitchFamily="34" charset="0"/>
                <a:ea typeface="Roboto" panose="02000000000000000000" pitchFamily="2" charset="0"/>
                <a:cs typeface="Times New Roman" panose="02020603050405020304" pitchFamily="18" charset="0"/>
              </a:rPr>
              <a:t>Seminar </a:t>
            </a:r>
            <a:r>
              <a:rPr lang="en-US" b="1" dirty="0" err="1">
                <a:latin typeface="Calibri Light" panose="020F0302020204030204" pitchFamily="34" charset="0"/>
                <a:ea typeface="Roboto" panose="02000000000000000000" pitchFamily="2" charset="0"/>
                <a:cs typeface="Times New Roman" panose="02020603050405020304" pitchFamily="18" charset="0"/>
              </a:rPr>
              <a:t>Matematika</a:t>
            </a:r>
            <a:r>
              <a:rPr lang="en-US" b="1" dirty="0">
                <a:latin typeface="Calibri Light" panose="020F0302020204030204" pitchFamily="34" charset="0"/>
                <a:ea typeface="Roboto" panose="02000000000000000000" pitchFamily="2" charset="0"/>
                <a:cs typeface="Times New Roman" panose="02020603050405020304" pitchFamily="18" charset="0"/>
              </a:rPr>
              <a:t> UAD : </a:t>
            </a:r>
            <a:r>
              <a:rPr lang="id-ID" b="1" dirty="0">
                <a:latin typeface="Calibri Light" panose="020F0302020204030204" pitchFamily="34" charset="0"/>
                <a:ea typeface="Roboto" panose="02000000000000000000" pitchFamily="2" charset="0"/>
                <a:cs typeface="Times New Roman" panose="02020603050405020304" pitchFamily="18" charset="0"/>
              </a:rPr>
              <a:t>Webinar Alumni: Lulusan Matematika Bekerja di Bidang Data Science</a:t>
            </a:r>
            <a:endParaRPr lang="en-ID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id-ID" dirty="0">
                <a:latin typeface="Calibri Light" panose="020F0302020204030204" pitchFamily="34" charset="0"/>
                <a:ea typeface="Roboto" panose="02000000000000000000" pitchFamily="2" charset="0"/>
                <a:cs typeface="Times New Roman" panose="02020603050405020304" pitchFamily="18" charset="0"/>
              </a:rPr>
              <a:t>                        	</a:t>
            </a:r>
            <a:r>
              <a:rPr lang="en-US" dirty="0" err="1">
                <a:latin typeface="Calibri Light" panose="020F0302020204030204" pitchFamily="34" charset="0"/>
                <a:ea typeface="Roboto" panose="02000000000000000000" pitchFamily="2" charset="0"/>
                <a:cs typeface="Times New Roman" panose="02020603050405020304" pitchFamily="18" charset="0"/>
              </a:rPr>
              <a:t>Matematika</a:t>
            </a:r>
            <a:r>
              <a:rPr lang="en-US" dirty="0">
                <a:latin typeface="Calibri Light" panose="020F0302020204030204" pitchFamily="34" charset="0"/>
                <a:ea typeface="Roboto" panose="02000000000000000000" pitchFamily="2" charset="0"/>
                <a:cs typeface="Times New Roman" panose="02020603050405020304" pitchFamily="18" charset="0"/>
              </a:rPr>
              <a:t> FAST UAD</a:t>
            </a:r>
            <a:endParaRPr lang="en-ID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id-ID" dirty="0">
                <a:latin typeface="Calibri Light" panose="020F0302020204030204" pitchFamily="34" charset="0"/>
                <a:ea typeface="Roboto" panose="02000000000000000000" pitchFamily="2" charset="0"/>
                <a:cs typeface="Times New Roman" panose="02020603050405020304" pitchFamily="18" charset="0"/>
              </a:rPr>
              <a:t>                        	Speaker</a:t>
            </a:r>
            <a:endParaRPr lang="en-US" dirty="0">
              <a:latin typeface="Calibri Light" panose="020F0302020204030204" pitchFamily="34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id-ID" dirty="0">
                <a:latin typeface="Calibri Light" panose="020F0302020204030204" pitchFamily="34" charset="0"/>
                <a:ea typeface="Roboto" panose="02000000000000000000" pitchFamily="2" charset="0"/>
                <a:cs typeface="Times New Roman" panose="02020603050405020304" pitchFamily="18" charset="0"/>
              </a:rPr>
              <a:t>2022               	</a:t>
            </a:r>
            <a:r>
              <a:rPr lang="id-ID" b="1" dirty="0">
                <a:latin typeface="Calibri Light" panose="020F0302020204030204" pitchFamily="34" charset="0"/>
                <a:ea typeface="Roboto" panose="02000000000000000000" pitchFamily="2" charset="0"/>
                <a:cs typeface="Times New Roman" panose="02020603050405020304" pitchFamily="18" charset="0"/>
              </a:rPr>
              <a:t>International Summer Course Of Machine Learning</a:t>
            </a:r>
            <a:endParaRPr lang="en-ID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id-ID" dirty="0">
                <a:latin typeface="Calibri Light" panose="020F0302020204030204" pitchFamily="34" charset="0"/>
                <a:ea typeface="Roboto" panose="02000000000000000000" pitchFamily="2" charset="0"/>
                <a:cs typeface="Times New Roman" panose="02020603050405020304" pitchFamily="18" charset="0"/>
              </a:rPr>
              <a:t>                        	Ahmad Dahlan University &amp; Universiti Malaysia Trengganu</a:t>
            </a:r>
            <a:endParaRPr lang="en-ID" sz="2400" dirty="0">
              <a:latin typeface="Calibri" panose="020F0502020204030204" pitchFamily="34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id-ID" dirty="0">
                <a:latin typeface="Calibri Light" panose="020F0302020204030204" pitchFamily="34" charset="0"/>
                <a:ea typeface="Roboto" panose="02000000000000000000" pitchFamily="2" charset="0"/>
                <a:cs typeface="Times New Roman" panose="02020603050405020304" pitchFamily="18" charset="0"/>
              </a:rPr>
              <a:t>	</a:t>
            </a:r>
            <a:r>
              <a:rPr lang="en-US" dirty="0">
                <a:latin typeface="Calibri Light" panose="020F0302020204030204" pitchFamily="34" charset="0"/>
                <a:ea typeface="Roboto" panose="02000000000000000000" pitchFamily="2" charset="0"/>
                <a:cs typeface="Times New Roman" panose="02020603050405020304" pitchFamily="18" charset="0"/>
              </a:rPr>
              <a:t>	</a:t>
            </a:r>
            <a:r>
              <a:rPr lang="id-ID" dirty="0">
                <a:latin typeface="Calibri Light" panose="020F0302020204030204" pitchFamily="34" charset="0"/>
                <a:ea typeface="Roboto" panose="02000000000000000000" pitchFamily="2" charset="0"/>
                <a:cs typeface="Times New Roman" panose="02020603050405020304" pitchFamily="18" charset="0"/>
              </a:rPr>
              <a:t>Instructor</a:t>
            </a:r>
            <a:endParaRPr lang="en-ID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id-ID" dirty="0">
                <a:latin typeface="Calibri Light" panose="020F0302020204030204" pitchFamily="34" charset="0"/>
                <a:ea typeface="Roboto" panose="02000000000000000000" pitchFamily="2" charset="0"/>
                <a:cs typeface="Times New Roman" panose="02020603050405020304" pitchFamily="18" charset="0"/>
              </a:rPr>
              <a:t>2022               	</a:t>
            </a:r>
            <a:r>
              <a:rPr lang="id-ID" b="1" dirty="0">
                <a:latin typeface="Calibri Light" panose="020F0302020204030204" pitchFamily="34" charset="0"/>
                <a:ea typeface="Roboto" panose="02000000000000000000" pitchFamily="2" charset="0"/>
                <a:cs typeface="Times New Roman" panose="02020603050405020304" pitchFamily="18" charset="0"/>
              </a:rPr>
              <a:t>Data Science Webinar: Tips &amp; Trik Memulai Karir di Data Science</a:t>
            </a:r>
            <a:endParaRPr lang="en-ID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id-ID" dirty="0">
                <a:latin typeface="Calibri Light" panose="020F0302020204030204" pitchFamily="34" charset="0"/>
                <a:ea typeface="Roboto" panose="02000000000000000000" pitchFamily="2" charset="0"/>
                <a:cs typeface="Times New Roman" panose="02020603050405020304" pitchFamily="18" charset="0"/>
              </a:rPr>
              <a:t>                        	Archilab Academy</a:t>
            </a:r>
            <a:endParaRPr lang="en-ID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id-ID" dirty="0">
                <a:latin typeface="Calibri Light" panose="020F0302020204030204" pitchFamily="34" charset="0"/>
                <a:ea typeface="Roboto" panose="02000000000000000000" pitchFamily="2" charset="0"/>
                <a:cs typeface="Times New Roman" panose="02020603050405020304" pitchFamily="18" charset="0"/>
              </a:rPr>
              <a:t>                        	Keynote Speaker</a:t>
            </a:r>
            <a:endParaRPr lang="en-ID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id-ID" dirty="0">
                <a:latin typeface="Calibri Light" panose="020F0302020204030204" pitchFamily="34" charset="0"/>
                <a:ea typeface="Roboto" panose="02000000000000000000" pitchFamily="2" charset="0"/>
                <a:cs typeface="Times New Roman" panose="02020603050405020304" pitchFamily="18" charset="0"/>
              </a:rPr>
              <a:t>2021               	</a:t>
            </a:r>
            <a:r>
              <a:rPr lang="id-ID" b="1" dirty="0">
                <a:latin typeface="Calibri Light" panose="020F0302020204030204" pitchFamily="34" charset="0"/>
                <a:ea typeface="Roboto" panose="02000000000000000000" pitchFamily="2" charset="0"/>
                <a:cs typeface="Times New Roman" panose="02020603050405020304" pitchFamily="18" charset="0"/>
              </a:rPr>
              <a:t>Workshop on Natural Language Processing using Python</a:t>
            </a:r>
            <a:endParaRPr lang="en-ID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id-ID" dirty="0">
                <a:latin typeface="Calibri Light" panose="020F0302020204030204" pitchFamily="34" charset="0"/>
                <a:ea typeface="Roboto" panose="02000000000000000000" pitchFamily="2" charset="0"/>
                <a:cs typeface="Times New Roman" panose="02020603050405020304" pitchFamily="18" charset="0"/>
              </a:rPr>
              <a:t>                        	Pusat Studi Data Science, Math Dept,  Ahmad Dahlan University</a:t>
            </a:r>
            <a:endParaRPr lang="en-ID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id-ID" dirty="0">
                <a:latin typeface="Calibri Light" panose="020F0302020204030204" pitchFamily="34" charset="0"/>
                <a:ea typeface="Roboto" panose="02000000000000000000" pitchFamily="2" charset="0"/>
                <a:cs typeface="Times New Roman" panose="02020603050405020304" pitchFamily="18" charset="0"/>
              </a:rPr>
              <a:t>                        	Speaker</a:t>
            </a:r>
            <a:endParaRPr lang="en-ID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307B07D-32EE-43D5-A04F-AA45213BED5B}"/>
              </a:ext>
            </a:extLst>
          </p:cNvPr>
          <p:cNvSpPr/>
          <p:nvPr/>
        </p:nvSpPr>
        <p:spPr>
          <a:xfrm>
            <a:off x="0" y="6549241"/>
            <a:ext cx="12192000" cy="30875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78A13DA6-B166-47FF-A9FE-B66C9F4548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382" y="366876"/>
            <a:ext cx="961901" cy="961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4085451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E1CD8462-25E8-425D-84D1-52A36EE0EEDD}"/>
              </a:ext>
            </a:extLst>
          </p:cNvPr>
          <p:cNvGrpSpPr/>
          <p:nvPr/>
        </p:nvGrpSpPr>
        <p:grpSpPr>
          <a:xfrm>
            <a:off x="9592235" y="134470"/>
            <a:ext cx="2456331" cy="472767"/>
            <a:chOff x="7736542" y="233082"/>
            <a:chExt cx="4285130" cy="824753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1CE6D5C8-D30D-476A-9680-86D5977D7821}"/>
                </a:ext>
              </a:extLst>
            </p:cNvPr>
            <p:cNvSpPr/>
            <p:nvPr/>
          </p:nvSpPr>
          <p:spPr>
            <a:xfrm>
              <a:off x="7736542" y="233082"/>
              <a:ext cx="4285130" cy="824753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60AADAEC-BD40-41CA-A5BF-525EA210420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00230" y="367062"/>
              <a:ext cx="540000" cy="542918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B943F123-0FAE-447C-A3FA-7D204C574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37361" y="372211"/>
              <a:ext cx="540000" cy="532620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CDE3ACCC-A8C7-476A-93F3-078AF7641F7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86215" y="319921"/>
              <a:ext cx="648000" cy="637200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8CADAD04-DD0D-4567-BB9F-0B8B5FCB2D0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98926" y="320691"/>
              <a:ext cx="540000" cy="635661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F5D10C45-6291-4F2B-AB2D-2C95185CA58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14321" y="325180"/>
              <a:ext cx="940023" cy="626682"/>
            </a:xfrm>
            <a:prstGeom prst="rect">
              <a:avLst/>
            </a:prstGeom>
          </p:spPr>
        </p:pic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3F7C462E-CBDF-4BE9-935F-7C351F0BEA1B}"/>
              </a:ext>
            </a:extLst>
          </p:cNvPr>
          <p:cNvSpPr/>
          <p:nvPr/>
        </p:nvSpPr>
        <p:spPr>
          <a:xfrm>
            <a:off x="2083508" y="802062"/>
            <a:ext cx="9613687" cy="55523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id-ID" dirty="0">
                <a:solidFill>
                  <a:srgbClr val="5B9BD5"/>
                </a:solidFill>
                <a:latin typeface="Lato Black" panose="020F0A0202020403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PUBLICATION</a:t>
            </a:r>
            <a:endParaRPr lang="en-ID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07000"/>
              </a:lnSpc>
              <a:spcAft>
                <a:spcPts val="0"/>
              </a:spcAft>
            </a:pPr>
            <a:r>
              <a:rPr lang="id-ID" sz="1400" dirty="0"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2021		</a:t>
            </a:r>
            <a:r>
              <a:rPr lang="id-ID" sz="1400" b="1" dirty="0">
                <a:latin typeface="Calibri Light" panose="020F0302020204030204" pitchFamily="34" charset="0"/>
                <a:ea typeface="Roboto" panose="02000000000000000000" pitchFamily="2" charset="0"/>
                <a:cs typeface="Times New Roman" panose="02020603050405020304" pitchFamily="18" charset="0"/>
              </a:rPr>
              <a:t>Optimization of Fuzzy Support Vector Machine (FSVM) Model in Multiple Metric Spaces</a:t>
            </a:r>
            <a:endParaRPr lang="en-ID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457200">
              <a:lnSpc>
                <a:spcPct val="107000"/>
              </a:lnSpc>
              <a:spcAft>
                <a:spcPts val="0"/>
              </a:spcAft>
            </a:pPr>
            <a:r>
              <a:rPr lang="id-ID" sz="1400" dirty="0">
                <a:latin typeface="Calibri Light" panose="020F0302020204030204" pitchFamily="34" charset="0"/>
                <a:ea typeface="Roboto" panose="02000000000000000000" pitchFamily="2" charset="0"/>
                <a:cs typeface="Times New Roman" panose="02020603050405020304" pitchFamily="18" charset="0"/>
              </a:rPr>
              <a:t>ICAIBDA 2021, Universitas Padjadjaran, Indonesia</a:t>
            </a:r>
            <a:endParaRPr lang="en-ID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07000"/>
              </a:lnSpc>
              <a:spcAft>
                <a:spcPts val="0"/>
              </a:spcAft>
            </a:pPr>
            <a:r>
              <a:rPr lang="id-ID" sz="1400" dirty="0"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2021		</a:t>
            </a:r>
            <a:r>
              <a:rPr lang="id-ID" sz="1400" b="1" dirty="0">
                <a:latin typeface="Calibri Light" panose="020F0302020204030204" pitchFamily="34" charset="0"/>
                <a:ea typeface="Roboto" panose="02000000000000000000" pitchFamily="2" charset="0"/>
                <a:cs typeface="Times New Roman" panose="02020603050405020304" pitchFamily="18" charset="0"/>
              </a:rPr>
              <a:t>Outlier Detection Using K-Means Clustering with Minkowski-Chebyshev  distances for Inquiry-Based Learning </a:t>
            </a:r>
            <a:endParaRPr lang="en-ID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14400">
              <a:lnSpc>
                <a:spcPct val="107000"/>
              </a:lnSpc>
              <a:spcAft>
                <a:spcPts val="0"/>
              </a:spcAft>
            </a:pPr>
            <a:r>
              <a:rPr lang="id-ID" sz="1400" b="1" dirty="0">
                <a:latin typeface="Calibri Light" panose="020F0302020204030204" pitchFamily="34" charset="0"/>
                <a:ea typeface="Roboto" panose="02000000000000000000" pitchFamily="2" charset="0"/>
                <a:cs typeface="Times New Roman" panose="02020603050405020304" pitchFamily="18" charset="0"/>
              </a:rPr>
              <a:t>Results in Students Dataset</a:t>
            </a:r>
            <a:endParaRPr lang="en-ID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457200">
              <a:lnSpc>
                <a:spcPct val="107000"/>
              </a:lnSpc>
              <a:spcAft>
                <a:spcPts val="0"/>
              </a:spcAft>
            </a:pPr>
            <a:r>
              <a:rPr lang="id-ID" sz="1400" dirty="0">
                <a:latin typeface="Calibri Light" panose="020F0302020204030204" pitchFamily="34" charset="0"/>
                <a:ea typeface="Roboto" panose="02000000000000000000" pitchFamily="2" charset="0"/>
                <a:cs typeface="Times New Roman" panose="02020603050405020304" pitchFamily="18" charset="0"/>
              </a:rPr>
              <a:t>ICAIBDA 2021, Universitas Padjadjaran, Indonesia</a:t>
            </a:r>
            <a:endParaRPr lang="en-ID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id-ID" sz="1400" dirty="0"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2021	</a:t>
            </a:r>
            <a:r>
              <a:rPr lang="id-ID" sz="1400" b="1" dirty="0">
                <a:latin typeface="Calibri Light" panose="020F0302020204030204" pitchFamily="34" charset="0"/>
                <a:ea typeface="Roboto" panose="02000000000000000000" pitchFamily="2" charset="0"/>
                <a:cs typeface="Times New Roman" panose="02020603050405020304" pitchFamily="18" charset="0"/>
              </a:rPr>
              <a:t>An Optimization of Several Distance Function on Fuzzy Subtractive Clustering</a:t>
            </a:r>
            <a:endParaRPr lang="en-ID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457200">
              <a:lnSpc>
                <a:spcPct val="107000"/>
              </a:lnSpc>
              <a:spcAft>
                <a:spcPts val="0"/>
              </a:spcAft>
            </a:pPr>
            <a:r>
              <a:rPr lang="id-ID" sz="1400" dirty="0">
                <a:latin typeface="Calibri Light" panose="020F0302020204030204" pitchFamily="34" charset="0"/>
                <a:ea typeface="Roboto" panose="02000000000000000000" pitchFamily="2" charset="0"/>
                <a:cs typeface="Times New Roman" panose="02020603050405020304" pitchFamily="18" charset="0"/>
              </a:rPr>
              <a:t>Fuzzy Systems and Data Mining VII, </a:t>
            </a:r>
            <a:r>
              <a:rPr lang="id-ID" sz="1400" dirty="0"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IOS Press</a:t>
            </a:r>
            <a:endParaRPr lang="en-ID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id-ID" sz="1400" dirty="0"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2021	</a:t>
            </a:r>
            <a:r>
              <a:rPr lang="id-ID" sz="1400" b="1" dirty="0">
                <a:latin typeface="Calibri Light" panose="020F0302020204030204" pitchFamily="34" charset="0"/>
                <a:ea typeface="Roboto" panose="02000000000000000000" pitchFamily="2" charset="0"/>
                <a:cs typeface="Times New Roman" panose="02020603050405020304" pitchFamily="18" charset="0"/>
              </a:rPr>
              <a:t>Distance Functions Study in Fuzzy C-Means Core and Reduct Clustering</a:t>
            </a:r>
            <a:endParaRPr lang="en-ID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457200">
              <a:lnSpc>
                <a:spcPct val="107000"/>
              </a:lnSpc>
              <a:spcAft>
                <a:spcPts val="0"/>
              </a:spcAft>
            </a:pPr>
            <a:r>
              <a:rPr lang="id-ID" sz="1400" dirty="0">
                <a:latin typeface="Calibri Light" panose="020F0302020204030204" pitchFamily="34" charset="0"/>
                <a:ea typeface="Roboto" panose="02000000000000000000" pitchFamily="2" charset="0"/>
                <a:cs typeface="Times New Roman" panose="02020603050405020304" pitchFamily="18" charset="0"/>
              </a:rPr>
              <a:t>JITEKI, Universitas Ahmad Dahlan, Indonesia</a:t>
            </a:r>
            <a:endParaRPr lang="en-ID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14400" indent="-914400">
              <a:lnSpc>
                <a:spcPct val="107000"/>
              </a:lnSpc>
              <a:spcAft>
                <a:spcPts val="0"/>
              </a:spcAft>
            </a:pPr>
            <a:r>
              <a:rPr lang="id-ID" sz="1400" dirty="0"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2021	</a:t>
            </a:r>
            <a:r>
              <a:rPr lang="id-ID" sz="1400" b="1" dirty="0">
                <a:latin typeface="Calibri Light" panose="020F0302020204030204" pitchFamily="34" charset="0"/>
                <a:ea typeface="Roboto" panose="02000000000000000000" pitchFamily="2" charset="0"/>
                <a:cs typeface="Times New Roman" panose="02020603050405020304" pitchFamily="18" charset="0"/>
              </a:rPr>
              <a:t>A Fuzzy Logic in Election Sentiment Analysis: Comparison Between Fuzzy Naïve Bayes and Fuzzy Sentiment using CNN</a:t>
            </a:r>
            <a:endParaRPr lang="en-ID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457200">
              <a:lnSpc>
                <a:spcPct val="107000"/>
              </a:lnSpc>
              <a:spcAft>
                <a:spcPts val="0"/>
              </a:spcAft>
            </a:pPr>
            <a:r>
              <a:rPr lang="id-ID" sz="1400" dirty="0">
                <a:latin typeface="Calibri Light" panose="020F0302020204030204" pitchFamily="34" charset="0"/>
                <a:ea typeface="Roboto" panose="02000000000000000000" pitchFamily="2" charset="0"/>
                <a:cs typeface="Times New Roman" panose="02020603050405020304" pitchFamily="18" charset="0"/>
              </a:rPr>
              <a:t>JTAM, UM Mataram, Indonesia</a:t>
            </a:r>
            <a:endParaRPr lang="en-ID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14400" indent="-914400">
              <a:lnSpc>
                <a:spcPct val="107000"/>
              </a:lnSpc>
              <a:spcAft>
                <a:spcPts val="0"/>
              </a:spcAft>
            </a:pPr>
            <a:r>
              <a:rPr lang="id-ID" sz="1400" dirty="0"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2021	</a:t>
            </a:r>
            <a:r>
              <a:rPr lang="id-ID" sz="1400" b="1" dirty="0">
                <a:latin typeface="Calibri Light" panose="020F0302020204030204" pitchFamily="34" charset="0"/>
                <a:ea typeface="Roboto" panose="02000000000000000000" pitchFamily="2" charset="0"/>
                <a:cs typeface="Times New Roman" panose="02020603050405020304" pitchFamily="18" charset="0"/>
              </a:rPr>
              <a:t>Fuzzy Sentiment Analysis Using Convolutional Neural Network</a:t>
            </a:r>
            <a:endParaRPr lang="en-ID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457200">
              <a:lnSpc>
                <a:spcPct val="107000"/>
              </a:lnSpc>
              <a:spcAft>
                <a:spcPts val="0"/>
              </a:spcAft>
            </a:pPr>
            <a:r>
              <a:rPr lang="id-ID" sz="1400" dirty="0">
                <a:latin typeface="Calibri Light" panose="020F0302020204030204" pitchFamily="34" charset="0"/>
                <a:ea typeface="Roboto" panose="02000000000000000000" pitchFamily="2" charset="0"/>
                <a:cs typeface="Times New Roman" panose="02020603050405020304" pitchFamily="18" charset="0"/>
              </a:rPr>
              <a:t>International Conference on Mathematics, Computational Sciences and  Statistics 2020, Universitas Airlangga, </a:t>
            </a:r>
            <a:r>
              <a:rPr lang="en-US" sz="1400" dirty="0">
                <a:latin typeface="Calibri Light" panose="020F0302020204030204" pitchFamily="34" charset="0"/>
                <a:ea typeface="Roboto" panose="02000000000000000000" pitchFamily="2" charset="0"/>
                <a:cs typeface="Times New Roman" panose="02020603050405020304" pitchFamily="18" charset="0"/>
              </a:rPr>
              <a:t>  </a:t>
            </a:r>
            <a:endParaRPr lang="en-ID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457200">
              <a:lnSpc>
                <a:spcPct val="107000"/>
              </a:lnSpc>
              <a:spcAft>
                <a:spcPts val="0"/>
              </a:spcAft>
            </a:pPr>
            <a:r>
              <a:rPr lang="id-ID" sz="1400" dirty="0">
                <a:latin typeface="Calibri Light" panose="020F0302020204030204" pitchFamily="34" charset="0"/>
                <a:ea typeface="Roboto" panose="02000000000000000000" pitchFamily="2" charset="0"/>
                <a:cs typeface="Times New Roman" panose="02020603050405020304" pitchFamily="18" charset="0"/>
              </a:rPr>
              <a:t>Indonesia</a:t>
            </a:r>
            <a:endParaRPr lang="en-ID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id-ID" sz="1400" dirty="0"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2020	</a:t>
            </a:r>
            <a:r>
              <a:rPr lang="id-ID" sz="1400" b="1" dirty="0">
                <a:latin typeface="Calibri Light" panose="020F0302020204030204" pitchFamily="34" charset="0"/>
                <a:ea typeface="Roboto" panose="02000000000000000000" pitchFamily="2" charset="0"/>
                <a:cs typeface="Times New Roman" panose="02020603050405020304" pitchFamily="18" charset="0"/>
              </a:rPr>
              <a:t>Dimension Reduction Using Core and Reduce to Improve Fuzzy C-Means  Clustering Performance</a:t>
            </a:r>
            <a:endParaRPr lang="en-ID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457200">
              <a:lnSpc>
                <a:spcPct val="107000"/>
              </a:lnSpc>
              <a:spcAft>
                <a:spcPts val="0"/>
              </a:spcAft>
            </a:pPr>
            <a:r>
              <a:rPr lang="id-ID" sz="1400" dirty="0">
                <a:latin typeface="Calibri Light" panose="020F0302020204030204" pitchFamily="34" charset="0"/>
                <a:ea typeface="Roboto" panose="02000000000000000000" pitchFamily="2" charset="0"/>
                <a:cs typeface="Times New Roman" panose="02020603050405020304" pitchFamily="18" charset="0"/>
              </a:rPr>
              <a:t>TRKU International Journal Q3 Scopus, Kansai University, Japan</a:t>
            </a:r>
            <a:endParaRPr lang="en-ID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14400" indent="-914400">
              <a:lnSpc>
                <a:spcPct val="107000"/>
              </a:lnSpc>
              <a:spcAft>
                <a:spcPts val="0"/>
              </a:spcAft>
            </a:pPr>
            <a:r>
              <a:rPr lang="id-ID" sz="1400" dirty="0"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2020	</a:t>
            </a:r>
            <a:r>
              <a:rPr lang="id-ID" sz="1400" b="1" dirty="0">
                <a:latin typeface="Calibri Light" panose="020F0302020204030204" pitchFamily="34" charset="0"/>
                <a:ea typeface="Roboto" panose="02000000000000000000" pitchFamily="2" charset="0"/>
                <a:cs typeface="Times New Roman" panose="02020603050405020304" pitchFamily="18" charset="0"/>
              </a:rPr>
              <a:t>Meningkatkan Performa Fuzzy Clustering dengan Principal Component Analysis</a:t>
            </a:r>
            <a:endParaRPr lang="en-ID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14400">
              <a:lnSpc>
                <a:spcPct val="107000"/>
              </a:lnSpc>
              <a:spcAft>
                <a:spcPts val="0"/>
              </a:spcAft>
            </a:pPr>
            <a:r>
              <a:rPr lang="id-ID" sz="1400" dirty="0">
                <a:latin typeface="Calibri Light" panose="020F0302020204030204" pitchFamily="34" charset="0"/>
                <a:ea typeface="Roboto" panose="02000000000000000000" pitchFamily="2" charset="0"/>
                <a:cs typeface="Times New Roman" panose="02020603050405020304" pitchFamily="18" charset="0"/>
              </a:rPr>
              <a:t>Prosiding Seminar LSM XXVIII, Universitas Negeri Yogyakarta, Indonesia</a:t>
            </a:r>
            <a:endParaRPr lang="en-ID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id-ID" sz="1400" dirty="0"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2019	</a:t>
            </a:r>
            <a:r>
              <a:rPr lang="id-ID" sz="1400" b="1" dirty="0">
                <a:latin typeface="Calibri Light" panose="020F0302020204030204" pitchFamily="34" charset="0"/>
                <a:ea typeface="Roboto" panose="02000000000000000000" pitchFamily="2" charset="0"/>
                <a:cs typeface="Times New Roman" panose="02020603050405020304" pitchFamily="18" charset="0"/>
              </a:rPr>
              <a:t>Reduksi Dimensi untuk Meningkatkan Performa Metode Fuzzy Klastering pada Big Data</a:t>
            </a:r>
            <a:endParaRPr lang="en-ID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457200">
              <a:lnSpc>
                <a:spcPct val="107000"/>
              </a:lnSpc>
              <a:spcAft>
                <a:spcPts val="0"/>
              </a:spcAft>
            </a:pPr>
            <a:r>
              <a:rPr lang="id-ID" sz="1400" dirty="0">
                <a:latin typeface="Calibri Light" panose="020F0302020204030204" pitchFamily="34" charset="0"/>
                <a:ea typeface="Roboto" panose="02000000000000000000" pitchFamily="2" charset="0"/>
                <a:cs typeface="Times New Roman" panose="02020603050405020304" pitchFamily="18" charset="0"/>
              </a:rPr>
              <a:t>The First SEEEM Proceeding, Universitas Ahmad Dahlan, Indonesia</a:t>
            </a:r>
            <a:endParaRPr lang="en-ID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id-ID" sz="1400" dirty="0"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2018	</a:t>
            </a:r>
            <a:r>
              <a:rPr lang="id-ID" sz="1400" b="1" dirty="0">
                <a:latin typeface="Calibri Light" panose="020F0302020204030204" pitchFamily="34" charset="0"/>
                <a:ea typeface="Roboto" panose="02000000000000000000" pitchFamily="2" charset="0"/>
                <a:cs typeface="Times New Roman" panose="02020603050405020304" pitchFamily="18" charset="0"/>
              </a:rPr>
              <a:t>AFFINE-HILL-LU Cipher With MATLAB Implementation</a:t>
            </a:r>
            <a:endParaRPr lang="en-ID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457200">
              <a:lnSpc>
                <a:spcPct val="107000"/>
              </a:lnSpc>
              <a:spcAft>
                <a:spcPts val="0"/>
              </a:spcAft>
            </a:pPr>
            <a:r>
              <a:rPr lang="id-ID" sz="1400" dirty="0">
                <a:latin typeface="Calibri Light" panose="020F0302020204030204" pitchFamily="34" charset="0"/>
                <a:ea typeface="Roboto" panose="02000000000000000000" pitchFamily="2" charset="0"/>
                <a:cs typeface="Times New Roman" panose="02020603050405020304" pitchFamily="18" charset="0"/>
              </a:rPr>
              <a:t>The 5th URECOL Proceeding, Universitas Ahmad Dahlan, Yogyakarta</a:t>
            </a:r>
            <a:endParaRPr lang="en-ID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2281655-068F-4EEC-AEB7-D3EA6D5781BF}"/>
              </a:ext>
            </a:extLst>
          </p:cNvPr>
          <p:cNvSpPr/>
          <p:nvPr/>
        </p:nvSpPr>
        <p:spPr>
          <a:xfrm>
            <a:off x="0" y="6549241"/>
            <a:ext cx="12192000" cy="30875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E02025FF-7930-4E07-9259-551BA4166B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920" y="366876"/>
            <a:ext cx="1084613" cy="1084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3460649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4527</TotalTime>
  <Words>460</Words>
  <Application>Microsoft Office PowerPoint</Application>
  <PresentationFormat>Widescreen</PresentationFormat>
  <Paragraphs>74</Paragraphs>
  <Slides>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Calibri Light</vt:lpstr>
      <vt:lpstr>Lato Black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Joko Eliyanto</dc:creator>
  <cp:lastModifiedBy>Joko Eliyanto</cp:lastModifiedBy>
  <cp:revision>47</cp:revision>
  <dcterms:created xsi:type="dcterms:W3CDTF">2022-09-18T15:57:27Z</dcterms:created>
  <dcterms:modified xsi:type="dcterms:W3CDTF">2022-09-22T00:54:53Z</dcterms:modified>
</cp:coreProperties>
</file>

<file path=docProps/thumbnail.jpeg>
</file>